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0" r:id="rId4"/>
    <p:sldId id="259" r:id="rId5"/>
    <p:sldId id="261" r:id="rId6"/>
    <p:sldId id="262" r:id="rId7"/>
    <p:sldId id="263" r:id="rId8"/>
    <p:sldId id="265" r:id="rId9"/>
    <p:sldId id="266" r:id="rId10"/>
    <p:sldId id="267" r:id="rId11"/>
    <p:sldId id="268" r:id="rId12"/>
    <p:sldId id="269" r:id="rId13"/>
    <p:sldId id="271" r:id="rId14"/>
    <p:sldId id="272" r:id="rId15"/>
    <p:sldId id="273" r:id="rId16"/>
    <p:sldId id="274"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BEE229-A34D-4480-AFE9-ADE3B4624A8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2405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EE229-A34D-4480-AFE9-ADE3B4624A8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3845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EE229-A34D-4480-AFE9-ADE3B4624A8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4363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EE229-A34D-4480-AFE9-ADE3B4624A8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60260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BEE229-A34D-4480-AFE9-ADE3B4624A8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305945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BEE229-A34D-4480-AFE9-ADE3B4624A89}"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19107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BEE229-A34D-4480-AFE9-ADE3B4624A89}" type="datetimeFigureOut">
              <a:rPr lang="en-US" smtClean="0"/>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3727175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BEE229-A34D-4480-AFE9-ADE3B4624A89}" type="datetimeFigureOut">
              <a:rPr lang="en-US" smtClean="0"/>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2326306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EE229-A34D-4480-AFE9-ADE3B4624A89}" type="datetimeFigureOut">
              <a:rPr lang="en-US" smtClean="0"/>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216293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EE229-A34D-4480-AFE9-ADE3B4624A89}"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3228921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EE229-A34D-4480-AFE9-ADE3B4624A89}"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56D1E-94F7-4D2B-9A23-1CB2F98F2DE4}" type="slidenum">
              <a:rPr lang="en-US" smtClean="0"/>
              <a:t>‹#›</a:t>
            </a:fld>
            <a:endParaRPr lang="en-US"/>
          </a:p>
        </p:txBody>
      </p:sp>
    </p:spTree>
    <p:extLst>
      <p:ext uri="{BB962C8B-B14F-4D97-AF65-F5344CB8AC3E}">
        <p14:creationId xmlns:p14="http://schemas.microsoft.com/office/powerpoint/2010/main" val="733773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EE229-A34D-4480-AFE9-ADE3B4624A89}" type="datetimeFigureOut">
              <a:rPr lang="en-US" smtClean="0"/>
              <a:t>3/20/2020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156D1E-94F7-4D2B-9A23-1CB2F98F2DE4}" type="slidenum">
              <a:rPr lang="en-US" smtClean="0"/>
              <a:t>‹#›</a:t>
            </a:fld>
            <a:endParaRPr lang="en-US"/>
          </a:p>
        </p:txBody>
      </p:sp>
    </p:spTree>
    <p:extLst>
      <p:ext uri="{BB962C8B-B14F-4D97-AF65-F5344CB8AC3E}">
        <p14:creationId xmlns:p14="http://schemas.microsoft.com/office/powerpoint/2010/main" val="1887479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anose="02020603050405020304" pitchFamily="18" charset="0"/>
                <a:cs typeface="Times New Roman" panose="02020603050405020304" pitchFamily="18" charset="0"/>
              </a:rPr>
              <a:t>Problems and Challenges Faced by the Youth</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08196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Love Issues: </a:t>
            </a:r>
            <a:endParaRPr lang="en-US" sz="8800" b="1" dirty="0" smtClean="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Love issues have dramatically been on rise which unfortunately ends mostly in the destruction of lives even in the form of suicides.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113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Frustration:</a:t>
            </a:r>
          </a:p>
          <a:p>
            <a:pPr algn="just"/>
            <a:r>
              <a:rPr lang="en-US" sz="3000" dirty="0" smtClean="0">
                <a:latin typeface="Times New Roman" panose="02020603050405020304" pitchFamily="18" charset="0"/>
                <a:cs typeface="Times New Roman" panose="02020603050405020304" pitchFamily="18" charset="0"/>
              </a:rPr>
              <a:t>Lack of self confidence, sense of hopelessness, confusion, lack of healthy environment, lack of opportunities and concerning about the future result in extreme frustration among youth.</a:t>
            </a:r>
          </a:p>
          <a:p>
            <a:pPr algn="just"/>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211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Social Taboos &amp; Rigid System: </a:t>
            </a:r>
            <a:endParaRPr lang="en-US" sz="3000" b="1" dirty="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Social taboos and rigid system hinder our youth from freely deciding about their future.</a:t>
            </a:r>
          </a:p>
          <a:p>
            <a:pPr lvl="1" algn="just"/>
            <a:r>
              <a:rPr lang="en-US" sz="3000" dirty="0" smtClean="0">
                <a:latin typeface="Times New Roman" panose="02020603050405020304" pitchFamily="18" charset="0"/>
                <a:cs typeface="Times New Roman" panose="02020603050405020304" pitchFamily="18" charset="0"/>
              </a:rPr>
              <a:t>Cannot follow their legal dreams</a:t>
            </a:r>
          </a:p>
          <a:p>
            <a:pPr lvl="1" algn="just"/>
            <a:r>
              <a:rPr lang="en-US" sz="3000" dirty="0" smtClean="0">
                <a:latin typeface="Times New Roman" panose="02020603050405020304" pitchFamily="18" charset="0"/>
                <a:cs typeface="Times New Roman" panose="02020603050405020304" pitchFamily="18" charset="0"/>
              </a:rPr>
              <a:t>Escape from their responsibilities.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0924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Future:</a:t>
            </a:r>
          </a:p>
          <a:p>
            <a:pPr algn="just"/>
            <a:r>
              <a:rPr lang="en-US" sz="3000" dirty="0" smtClean="0">
                <a:latin typeface="Times New Roman" panose="02020603050405020304" pitchFamily="18" charset="0"/>
                <a:cs typeface="Times New Roman" panose="02020603050405020304" pitchFamily="18" charset="0"/>
              </a:rPr>
              <a:t>Present day youth are scared by their own family and by the </a:t>
            </a:r>
            <a:r>
              <a:rPr lang="en-US" sz="3000" smtClean="0">
                <a:latin typeface="Times New Roman" panose="02020603050405020304" pitchFamily="18" charset="0"/>
                <a:cs typeface="Times New Roman" panose="02020603050405020304" pitchFamily="18" charset="0"/>
              </a:rPr>
              <a:t>society about the </a:t>
            </a:r>
            <a:r>
              <a:rPr lang="en-US" sz="3000" dirty="0" smtClean="0">
                <a:latin typeface="Times New Roman" panose="02020603050405020304" pitchFamily="18" charset="0"/>
                <a:cs typeface="Times New Roman" panose="02020603050405020304" pitchFamily="18" charset="0"/>
              </a:rPr>
              <a:t>Future.</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0346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000" b="1" dirty="0" smtClean="0">
                <a:latin typeface="Times New Roman" panose="02020603050405020304" pitchFamily="18" charset="0"/>
                <a:cs typeface="Times New Roman" panose="02020603050405020304" pitchFamily="18" charset="0"/>
              </a:rPr>
              <a:t>Others:</a:t>
            </a:r>
          </a:p>
          <a:p>
            <a:pPr lvl="1"/>
            <a:r>
              <a:rPr lang="en-US" sz="3200" dirty="0"/>
              <a:t>Communication Gap / Generation </a:t>
            </a:r>
            <a:r>
              <a:rPr lang="en-US" sz="3200" dirty="0" smtClean="0"/>
              <a:t>gape</a:t>
            </a:r>
            <a:endParaRPr lang="en-US" sz="3000" dirty="0" smtClean="0">
              <a:latin typeface="Times New Roman" panose="02020603050405020304" pitchFamily="18" charset="0"/>
              <a:cs typeface="Times New Roman" panose="02020603050405020304" pitchFamily="18" charset="0"/>
            </a:endParaRPr>
          </a:p>
          <a:p>
            <a:pPr lvl="1"/>
            <a:r>
              <a:rPr lang="en-US" sz="3000" dirty="0" smtClean="0">
                <a:latin typeface="Times New Roman" panose="02020603050405020304" pitchFamily="18" charset="0"/>
                <a:cs typeface="Times New Roman" panose="02020603050405020304" pitchFamily="18" charset="0"/>
              </a:rPr>
              <a:t>Career Selection</a:t>
            </a:r>
          </a:p>
          <a:p>
            <a:pPr lvl="1"/>
            <a:r>
              <a:rPr lang="en-US" sz="3000" dirty="0" smtClean="0">
                <a:latin typeface="Times New Roman" panose="02020603050405020304" pitchFamily="18" charset="0"/>
                <a:cs typeface="Times New Roman" panose="02020603050405020304" pitchFamily="18" charset="0"/>
              </a:rPr>
              <a:t>Family problems</a:t>
            </a:r>
          </a:p>
          <a:p>
            <a:pPr lvl="1"/>
            <a:r>
              <a:rPr lang="en-US" sz="3000" dirty="0" smtClean="0">
                <a:latin typeface="Times New Roman" panose="02020603050405020304" pitchFamily="18" charset="0"/>
                <a:cs typeface="Times New Roman" panose="02020603050405020304" pitchFamily="18" charset="0"/>
              </a:rPr>
              <a:t>Divorced parents</a:t>
            </a:r>
          </a:p>
          <a:p>
            <a:pPr lvl="1"/>
            <a:r>
              <a:rPr lang="en-US" sz="3000" dirty="0" smtClean="0">
                <a:latin typeface="Times New Roman" panose="02020603050405020304" pitchFamily="18" charset="0"/>
                <a:cs typeface="Times New Roman" panose="02020603050405020304" pitchFamily="18" charset="0"/>
              </a:rPr>
              <a:t>Exploitation in the name of Experience</a:t>
            </a:r>
          </a:p>
          <a:p>
            <a:pPr lvl="1"/>
            <a:r>
              <a:rPr lang="en-US" sz="3000" dirty="0" smtClean="0">
                <a:latin typeface="Times New Roman" panose="02020603050405020304" pitchFamily="18" charset="0"/>
                <a:cs typeface="Times New Roman" panose="02020603050405020304" pitchFamily="18" charset="0"/>
              </a:rPr>
              <a:t>Health Environment</a:t>
            </a:r>
          </a:p>
          <a:p>
            <a:pPr lvl="1"/>
            <a:r>
              <a:rPr lang="en-US" sz="3000" dirty="0" smtClean="0">
                <a:latin typeface="Times New Roman" panose="02020603050405020304" pitchFamily="18" charset="0"/>
                <a:cs typeface="Times New Roman" panose="02020603050405020304" pitchFamily="18" charset="0"/>
              </a:rPr>
              <a:t>Harassment</a:t>
            </a:r>
          </a:p>
        </p:txBody>
      </p:sp>
    </p:spTree>
    <p:extLst>
      <p:ext uri="{BB962C8B-B14F-4D97-AF65-F5344CB8AC3E}">
        <p14:creationId xmlns:p14="http://schemas.microsoft.com/office/powerpoint/2010/main" val="1667998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b="1" dirty="0" smtClean="0"/>
          </a:p>
          <a:p>
            <a:pPr marL="0" indent="0" algn="ctr">
              <a:buNone/>
            </a:pPr>
            <a:endParaRPr lang="en-US" b="1" dirty="0"/>
          </a:p>
          <a:p>
            <a:pPr marL="0" indent="0" algn="ctr">
              <a:buNone/>
            </a:pPr>
            <a:endParaRPr lang="en-US" b="1" dirty="0" smtClean="0"/>
          </a:p>
          <a:p>
            <a:pPr marL="0" indent="0" algn="ctr">
              <a:buNone/>
            </a:pPr>
            <a:r>
              <a:rPr lang="en-US" sz="6600" b="1" dirty="0" smtClean="0"/>
              <a:t>Thanks</a:t>
            </a:r>
            <a:endParaRPr lang="en-US" b="1" dirty="0"/>
          </a:p>
        </p:txBody>
      </p:sp>
    </p:spTree>
    <p:extLst>
      <p:ext uri="{BB962C8B-B14F-4D97-AF65-F5344CB8AC3E}">
        <p14:creationId xmlns:p14="http://schemas.microsoft.com/office/powerpoint/2010/main" val="191423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Most of the youth are facing unemployment problems in developing countries. Youth have education degree but they are unemployed, they have skill but they do not get opportunity to express themselves, because the education system is like that the theory and practical is not related in the context of developing country. It does not mean that western education is bad we should take reference but we also should compare the theory on our own perspectives.	</a:t>
            </a:r>
          </a:p>
          <a:p>
            <a:endParaRPr lang="en-US" dirty="0"/>
          </a:p>
        </p:txBody>
      </p:sp>
    </p:spTree>
    <p:extLst>
      <p:ext uri="{BB962C8B-B14F-4D97-AF65-F5344CB8AC3E}">
        <p14:creationId xmlns:p14="http://schemas.microsoft.com/office/powerpoint/2010/main" val="2472408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Generation gape</a:t>
            </a:r>
          </a:p>
          <a:p>
            <a:r>
              <a:rPr lang="en-US" dirty="0" smtClean="0"/>
              <a:t>Lack of opportunities</a:t>
            </a:r>
          </a:p>
          <a:p>
            <a:r>
              <a:rPr lang="en-US" dirty="0" smtClean="0"/>
              <a:t>Lack of leadership</a:t>
            </a:r>
          </a:p>
          <a:p>
            <a:r>
              <a:rPr lang="en-US" dirty="0" smtClean="0"/>
              <a:t>Lack of </a:t>
            </a:r>
            <a:endParaRPr lang="en-US" dirty="0"/>
          </a:p>
        </p:txBody>
      </p:sp>
    </p:spTree>
    <p:extLst>
      <p:ext uri="{BB962C8B-B14F-4D97-AF65-F5344CB8AC3E}">
        <p14:creationId xmlns:p14="http://schemas.microsoft.com/office/powerpoint/2010/main" val="2153204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Unemployment:</a:t>
            </a:r>
          </a:p>
          <a:p>
            <a:pPr algn="just"/>
            <a:r>
              <a:rPr lang="en-US" sz="3000" dirty="0" smtClean="0">
                <a:latin typeface="Times New Roman" panose="02020603050405020304" pitchFamily="18" charset="0"/>
                <a:cs typeface="Times New Roman" panose="02020603050405020304" pitchFamily="18" charset="0"/>
              </a:rPr>
              <a:t>Lack of employment opportunities after having education / skills has been ranked top of the list of challenges faced by youth.</a:t>
            </a:r>
          </a:p>
          <a:p>
            <a:pPr algn="just"/>
            <a:r>
              <a:rPr lang="en-US" sz="3000" dirty="0" smtClean="0">
                <a:latin typeface="Times New Roman" panose="02020603050405020304" pitchFamily="18" charset="0"/>
                <a:cs typeface="Times New Roman" panose="02020603050405020304" pitchFamily="18" charset="0"/>
              </a:rPr>
              <a:t>Unemployment is a multi-dimensional and complex issue which not only result in loss of qualified (educated / skilled) man power but can also result in other social issues.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973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000" b="1" dirty="0" smtClean="0">
                <a:latin typeface="Times New Roman" panose="02020603050405020304" pitchFamily="18" charset="0"/>
                <a:cs typeface="Times New Roman" panose="02020603050405020304" pitchFamily="18" charset="0"/>
              </a:rPr>
              <a:t>Violence in Schools: </a:t>
            </a:r>
          </a:p>
          <a:p>
            <a:r>
              <a:rPr lang="en-US" sz="3000" dirty="0" smtClean="0">
                <a:latin typeface="Times New Roman" panose="02020603050405020304" pitchFamily="18" charset="0"/>
                <a:cs typeface="Times New Roman" panose="02020603050405020304" pitchFamily="18" charset="0"/>
              </a:rPr>
              <a:t>In many low budget schools, urban settings, schools can be a war zone for child.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2761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Drugs: </a:t>
            </a:r>
          </a:p>
          <a:p>
            <a:pPr algn="just"/>
            <a:r>
              <a:rPr lang="en-US" sz="3000" dirty="0">
                <a:latin typeface="Times New Roman" panose="02020603050405020304" pitchFamily="18" charset="0"/>
                <a:cs typeface="Times New Roman" panose="02020603050405020304" pitchFamily="18" charset="0"/>
              </a:rPr>
              <a:t>U</a:t>
            </a:r>
            <a:r>
              <a:rPr lang="en-US" sz="3000" dirty="0" smtClean="0">
                <a:latin typeface="Times New Roman" panose="02020603050405020304" pitchFamily="18" charset="0"/>
                <a:cs typeface="Times New Roman" panose="02020603050405020304" pitchFamily="18" charset="0"/>
              </a:rPr>
              <a:t>se of drugs is one the serious challenge faced by youth.</a:t>
            </a:r>
          </a:p>
          <a:p>
            <a:pPr algn="just"/>
            <a:r>
              <a:rPr lang="en-US" sz="3000" dirty="0" smtClean="0">
                <a:latin typeface="Times New Roman" panose="02020603050405020304" pitchFamily="18" charset="0"/>
                <a:cs typeface="Times New Roman" panose="02020603050405020304" pitchFamily="18" charset="0"/>
              </a:rPr>
              <a:t>Role of media ( TV, Drama, Songs) / Social Media compel the immature mind</a:t>
            </a:r>
          </a:p>
          <a:p>
            <a:pPr algn="just"/>
            <a:r>
              <a:rPr lang="en-US" sz="3000" dirty="0" smtClean="0">
                <a:latin typeface="Times New Roman" panose="02020603050405020304" pitchFamily="18" charset="0"/>
                <a:cs typeface="Times New Roman" panose="02020603050405020304" pitchFamily="18" charset="0"/>
              </a:rPr>
              <a:t>Poor grades and attendance, anti social behavior, violent behavior are further the consequences of drug abused which further effect the child personality and future.</a:t>
            </a:r>
          </a:p>
          <a:p>
            <a:pPr lvl="2" algn="just"/>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7815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Materialism: </a:t>
            </a:r>
          </a:p>
          <a:p>
            <a:pPr algn="just"/>
            <a:r>
              <a:rPr lang="en-US" sz="3000" dirty="0" smtClean="0">
                <a:latin typeface="Times New Roman" panose="02020603050405020304" pitchFamily="18" charset="0"/>
                <a:cs typeface="Times New Roman" panose="02020603050405020304" pitchFamily="18" charset="0"/>
              </a:rPr>
              <a:t>In the present era, unfortunately we are living in a society that promotes materialism which is instilling bad habits into our children. </a:t>
            </a:r>
          </a:p>
          <a:p>
            <a:pPr algn="just"/>
            <a:r>
              <a:rPr lang="en-US" sz="3000" dirty="0" smtClean="0">
                <a:latin typeface="Times New Roman" panose="02020603050405020304" pitchFamily="18" charset="0"/>
                <a:cs typeface="Times New Roman" panose="02020603050405020304" pitchFamily="18" charset="0"/>
              </a:rPr>
              <a:t>They are learning that the measure of success and happiness in life is how much stuff they have, which can result in adverse consequences especially in later life.</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270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000" b="1" dirty="0" smtClean="0">
                <a:latin typeface="Times New Roman" panose="02020603050405020304" pitchFamily="18" charset="0"/>
                <a:cs typeface="Times New Roman" panose="02020603050405020304" pitchFamily="18" charset="0"/>
              </a:rPr>
              <a:t>Educational Problems:</a:t>
            </a:r>
          </a:p>
          <a:p>
            <a:r>
              <a:rPr lang="en-US" sz="3000" dirty="0" smtClean="0">
                <a:latin typeface="Times New Roman" panose="02020603050405020304" pitchFamily="18" charset="0"/>
                <a:cs typeface="Times New Roman" panose="02020603050405020304" pitchFamily="18" charset="0"/>
              </a:rPr>
              <a:t>Schools , colleges, universities are becoming degree distributing machines and business oriented. </a:t>
            </a:r>
          </a:p>
          <a:p>
            <a:r>
              <a:rPr lang="en-US" sz="3000" dirty="0" smtClean="0">
                <a:latin typeface="Times New Roman" panose="02020603050405020304" pitchFamily="18" charset="0"/>
                <a:cs typeface="Times New Roman" panose="02020603050405020304" pitchFamily="18" charset="0"/>
              </a:rPr>
              <a:t>There are many youth who cannot afford to go school / to continue their education. </a:t>
            </a:r>
          </a:p>
          <a:p>
            <a:r>
              <a:rPr lang="en-US" sz="3000" dirty="0" smtClean="0">
                <a:latin typeface="Times New Roman" panose="02020603050405020304" pitchFamily="18" charset="0"/>
                <a:cs typeface="Times New Roman" panose="02020603050405020304" pitchFamily="18" charset="0"/>
              </a:rPr>
              <a:t>Resulting </a:t>
            </a:r>
            <a:r>
              <a:rPr lang="en-US" sz="3000" dirty="0">
                <a:latin typeface="Times New Roman" panose="02020603050405020304" pitchFamily="18" charset="0"/>
                <a:cs typeface="Times New Roman" panose="02020603050405020304" pitchFamily="18" charset="0"/>
              </a:rPr>
              <a:t>in Child </a:t>
            </a:r>
            <a:r>
              <a:rPr lang="en-US" sz="3000" dirty="0" smtClean="0">
                <a:latin typeface="Times New Roman" panose="02020603050405020304" pitchFamily="18" charset="0"/>
                <a:cs typeface="Times New Roman" panose="02020603050405020304" pitchFamily="18" charset="0"/>
              </a:rPr>
              <a:t>labor</a:t>
            </a:r>
          </a:p>
          <a:p>
            <a:r>
              <a:rPr lang="en-US" sz="3000" dirty="0" smtClean="0">
                <a:latin typeface="Times New Roman" panose="02020603050405020304" pitchFamily="18" charset="0"/>
                <a:cs typeface="Times New Roman" panose="02020603050405020304" pitchFamily="18" charset="0"/>
              </a:rPr>
              <a:t>Lack of Quality and skill based education</a:t>
            </a:r>
          </a:p>
          <a:p>
            <a:r>
              <a:rPr lang="en-US" sz="3000" dirty="0">
                <a:latin typeface="Times New Roman" panose="02020603050405020304" pitchFamily="18" charset="0"/>
                <a:cs typeface="Times New Roman" panose="02020603050405020304" pitchFamily="18" charset="0"/>
              </a:rPr>
              <a:t>Lack of Guidance </a:t>
            </a:r>
            <a:r>
              <a:rPr lang="en-US" sz="3000" dirty="0" smtClean="0">
                <a:latin typeface="Times New Roman" panose="02020603050405020304" pitchFamily="18" charset="0"/>
                <a:cs typeface="Times New Roman" panose="02020603050405020304" pitchFamily="18" charset="0"/>
              </a:rPr>
              <a:t>and counselling centers for students in selection of course / carrier.</a:t>
            </a:r>
          </a:p>
        </p:txBody>
      </p:sp>
    </p:spTree>
    <p:extLst>
      <p:ext uri="{BB962C8B-B14F-4D97-AF65-F5344CB8AC3E}">
        <p14:creationId xmlns:p14="http://schemas.microsoft.com/office/powerpoint/2010/main" val="4213326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Poor economic condition of family: </a:t>
            </a:r>
          </a:p>
          <a:p>
            <a:pPr algn="just"/>
            <a:r>
              <a:rPr lang="en-US" sz="3000" dirty="0" smtClean="0">
                <a:latin typeface="Times New Roman" panose="02020603050405020304" pitchFamily="18" charset="0"/>
                <a:cs typeface="Times New Roman" panose="02020603050405020304" pitchFamily="18" charset="0"/>
              </a:rPr>
              <a:t>Poverty can contribute to social and behavioral problems. </a:t>
            </a:r>
          </a:p>
          <a:p>
            <a:pPr algn="just"/>
            <a:r>
              <a:rPr lang="en-US" sz="3000" dirty="0" smtClean="0">
                <a:latin typeface="Times New Roman" panose="02020603050405020304" pitchFamily="18" charset="0"/>
                <a:cs typeface="Times New Roman" panose="02020603050405020304" pitchFamily="18" charset="0"/>
              </a:rPr>
              <a:t>According to National Center for Children in Poverty (NCCP) </a:t>
            </a:r>
            <a:r>
              <a:rPr lang="en-US" sz="3000" dirty="0">
                <a:latin typeface="Times New Roman" panose="02020603050405020304" pitchFamily="18" charset="0"/>
                <a:cs typeface="Times New Roman" panose="02020603050405020304" pitchFamily="18" charset="0"/>
              </a:rPr>
              <a:t>, poverty </a:t>
            </a:r>
            <a:r>
              <a:rPr lang="en-US" sz="3000" dirty="0" smtClean="0">
                <a:latin typeface="Times New Roman" panose="02020603050405020304" pitchFamily="18" charset="0"/>
                <a:cs typeface="Times New Roman" panose="02020603050405020304" pitchFamily="18" charset="0"/>
              </a:rPr>
              <a:t>is the single greatest threat to children’s well being.</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1255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Peer Pressure: </a:t>
            </a:r>
          </a:p>
          <a:p>
            <a:pPr algn="just"/>
            <a:r>
              <a:rPr lang="en-US" sz="3000" dirty="0" smtClean="0">
                <a:latin typeface="Times New Roman" panose="02020603050405020304" pitchFamily="18" charset="0"/>
                <a:cs typeface="Times New Roman" panose="02020603050405020304" pitchFamily="18" charset="0"/>
              </a:rPr>
              <a:t>The most common challenge a person face at this phase of life is peer pressure.</a:t>
            </a:r>
          </a:p>
          <a:p>
            <a:pPr algn="just"/>
            <a:r>
              <a:rPr lang="en-US" sz="3000" dirty="0" smtClean="0">
                <a:latin typeface="Times New Roman" panose="02020603050405020304" pitchFamily="18" charset="0"/>
                <a:cs typeface="Times New Roman" panose="02020603050405020304" pitchFamily="18" charset="0"/>
              </a:rPr>
              <a:t>They are pressurize by either by Dares or Threats. </a:t>
            </a:r>
          </a:p>
          <a:p>
            <a:pPr algn="just"/>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665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000" b="1" dirty="0" smtClean="0">
                <a:latin typeface="Times New Roman" panose="02020603050405020304" pitchFamily="18" charset="0"/>
                <a:cs typeface="Times New Roman" panose="02020603050405020304" pitchFamily="18" charset="0"/>
              </a:rPr>
              <a:t>Discrimination:</a:t>
            </a:r>
          </a:p>
          <a:p>
            <a:pPr algn="just"/>
            <a:r>
              <a:rPr lang="en-US" sz="3000" dirty="0" smtClean="0">
                <a:latin typeface="Times New Roman" panose="02020603050405020304" pitchFamily="18" charset="0"/>
                <a:cs typeface="Times New Roman" panose="02020603050405020304" pitchFamily="18" charset="0"/>
              </a:rPr>
              <a:t>Discrimination on the bases of </a:t>
            </a:r>
            <a:r>
              <a:rPr lang="en-US" sz="3000" dirty="0" err="1" smtClean="0">
                <a:latin typeface="Times New Roman" panose="02020603050405020304" pitchFamily="18" charset="0"/>
                <a:cs typeface="Times New Roman" panose="02020603050405020304" pitchFamily="18" charset="0"/>
              </a:rPr>
              <a:t>sez</a:t>
            </a:r>
            <a:r>
              <a:rPr lang="en-US" sz="3000" dirty="0" smtClean="0">
                <a:latin typeface="Times New Roman" panose="02020603050405020304" pitchFamily="18" charset="0"/>
                <a:cs typeface="Times New Roman" panose="02020603050405020304" pitchFamily="18" charset="0"/>
              </a:rPr>
              <a:t>, class, religion, sect etc. can make them a victim of emotional disorder.</a:t>
            </a:r>
          </a:p>
          <a:p>
            <a:pPr algn="just"/>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5402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571</Words>
  <Application>Microsoft Office PowerPoint</Application>
  <PresentationFormat>Widescreen</PresentationFormat>
  <Paragraphs>54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Problems and Challenges Faced by the Youth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T540p</dc:creator>
  <cp:lastModifiedBy>Faiq Shah</cp:lastModifiedBy>
  <cp:revision>101</cp:revision>
  <dcterms:created xsi:type="dcterms:W3CDTF">2018-03-29T13:42:59Z</dcterms:created>
  <dcterms:modified xsi:type="dcterms:W3CDTF">2020-03-20T12:29:04Z</dcterms:modified>
</cp:coreProperties>
</file>